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88" r:id="rId3"/>
    <p:sldId id="290" r:id="rId4"/>
    <p:sldId id="294" r:id="rId5"/>
    <p:sldId id="260" r:id="rId6"/>
    <p:sldId id="291" r:id="rId7"/>
    <p:sldId id="295" r:id="rId8"/>
    <p:sldId id="289" r:id="rId9"/>
    <p:sldId id="296" r:id="rId10"/>
    <p:sldId id="292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6AF7-CA59-44B2-9BD6-91DAB2E560DE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3717-5E90-4F03-9C8A-3BB724D06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087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952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4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84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80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272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7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848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446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0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1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6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1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6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4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7804-41AB-4D7F-AD93-B69BBD8F3700}" type="datetimeFigureOut">
              <a:rPr lang="pl-PL" smtClean="0"/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223283" y="0"/>
            <a:ext cx="810118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pole tekstowe 12"/>
          <p:cNvSpPr txBox="1">
            <a:spLocks noChangeArrowheads="1"/>
          </p:cNvSpPr>
          <p:nvPr/>
        </p:nvSpPr>
        <p:spPr bwMode="auto">
          <a:xfrm>
            <a:off x="3972628" y="1481128"/>
            <a:ext cx="843821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500" dirty="0">
                <a:solidFill>
                  <a:srgbClr val="C00000"/>
                </a:solidFill>
                <a:latin typeface="Tw Cen MT" pitchFamily="34" charset="-18"/>
              </a:rPr>
              <a:t>Zmiany we wzorach dot. powierzania/wspierania zadań publicznych:</a:t>
            </a:r>
          </a:p>
          <a:p>
            <a:pPr algn="ctr"/>
            <a:r>
              <a:rPr lang="pl-PL" sz="3500" dirty="0">
                <a:solidFill>
                  <a:srgbClr val="C00000"/>
                </a:solidFill>
                <a:latin typeface="Tw Cen MT" pitchFamily="34" charset="-18"/>
              </a:rPr>
              <a:t>ofert, umów i sprawozdań </a:t>
            </a:r>
          </a:p>
          <a:p>
            <a:pPr algn="ctr"/>
            <a:endParaRPr lang="pl-PL" sz="3600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r>
              <a:rPr lang="pl-PL" sz="2800" dirty="0">
                <a:latin typeface="Tw Cen MT" pitchFamily="34" charset="-18"/>
              </a:rPr>
              <a:t>III Podkarpackie Forum Obywatelskie</a:t>
            </a:r>
          </a:p>
          <a:p>
            <a:pPr algn="ctr"/>
            <a:r>
              <a:rPr lang="pl-PL" sz="2800" dirty="0">
                <a:latin typeface="Tw Cen MT" pitchFamily="34" charset="-18"/>
              </a:rPr>
              <a:t>1 września 2018 r., Rzeszów</a:t>
            </a:r>
          </a:p>
        </p:txBody>
      </p:sp>
      <p:pic>
        <p:nvPicPr>
          <p:cNvPr id="16" name="Obraz 15" descr="C:\Users\jkozlows\Desktop\WZOR_R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95" b="24641"/>
          <a:stretch/>
        </p:blipFill>
        <p:spPr bwMode="auto">
          <a:xfrm>
            <a:off x="118963" y="2246971"/>
            <a:ext cx="4070985" cy="1470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443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SPRAWOZDAŃ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08801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Usunięcie zestawienia faktur (rachunków) i innych dokumentów.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algn="ctr"/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Wzór Sprawozdania dot. </a:t>
            </a:r>
            <a:r>
              <a:rPr lang="pl-PL" dirty="0" err="1">
                <a:solidFill>
                  <a:srgbClr val="C00000"/>
                </a:solidFill>
                <a:latin typeface="Tw Cen MT" pitchFamily="34" charset="-18"/>
              </a:rPr>
              <a:t>regrantingu</a:t>
            </a: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 oraz uproszczony wzór sprawozdania – zmiany analogiczne.</a:t>
            </a: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1133" y="1523143"/>
            <a:ext cx="7619999" cy="4339166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267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UMÓW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176072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umów </a:t>
            </a:r>
          </a:p>
          <a:p>
            <a:pPr algn="ctr">
              <a:lnSpc>
                <a:spcPct val="150000"/>
              </a:lnSpc>
            </a:pP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kierunek: </a:t>
            </a:r>
            <a:r>
              <a:rPr lang="pl-PL" sz="2400" b="1" u="sng" dirty="0">
                <a:solidFill>
                  <a:srgbClr val="C00000"/>
                </a:solidFill>
                <a:latin typeface="Tw Cen MT" pitchFamily="34" charset="-18"/>
              </a:rPr>
              <a:t>uproszczenie, zmniejszenie objętości</a:t>
            </a:r>
            <a:endParaRPr lang="pl-PL" b="1" u="sng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u="sng" dirty="0">
                <a:solidFill>
                  <a:srgbClr val="C00000"/>
                </a:solidFill>
                <a:latin typeface="Tw Cen MT" pitchFamily="34" charset="-18"/>
              </a:rPr>
              <a:t>Usunięcie zapisów w § 3: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źródeł środków finansowych własnych z umowy oraz procentowego udziału wkładu własnego;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maksymalnego limitu świadczenia pieniężnego pobranego od pojedynczego odbiorcy;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uzależnienia przekazania kolejnych transz dotacji od wydatkowania wskazanego odsetka przekazanych środków;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Usunięcie zapisów dotyczących procentowego udziału dotacji w całkowitym koszcie zadania publicznego:</a:t>
            </a:r>
          </a:p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2264" y="4311204"/>
            <a:ext cx="5629275" cy="2247900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458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UMÓW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17607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Usunięcie zapisów wskazujących na konieczność przestrzegania przepisów ogólnie obowiązujących;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Wskazanie, iż weryfikacja sprawozdania w głównej mierze powinna się opierać na weryfikacji rezultatów (§ 9);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Aktualizacja zapisu dot. danych osobowych.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730" y="2238318"/>
            <a:ext cx="9364127" cy="1394345"/>
          </a:xfrm>
          <a:prstGeom prst="rect">
            <a:avLst/>
          </a:prstGeom>
        </p:spPr>
      </p:pic>
      <p:pic>
        <p:nvPicPr>
          <p:cNvPr id="10" name="Obraz 9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59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UMÓW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17607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Uproszczenie zapisów dotyczących dokonywania przesunięć w zakresie ponoszonych wydatków – odesłanie do dokumentacji konkursowej;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			</a:t>
            </a: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Było:	</a:t>
            </a: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					</a:t>
            </a:r>
            <a:r>
              <a:rPr lang="pl-PL" dirty="0">
                <a:solidFill>
                  <a:srgbClr val="00B050"/>
                </a:solidFill>
                <a:latin typeface="Tw Cen MT" pitchFamily="34" charset="-18"/>
              </a:rPr>
              <a:t>Jest: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999" y="3374037"/>
            <a:ext cx="5646151" cy="178106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874" y="2738805"/>
            <a:ext cx="5786932" cy="3227328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0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OFERT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08801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latin typeface="Tw Cen MT" pitchFamily="34" charset="-18"/>
              </a:rPr>
              <a:t>Wzory Ofert </a:t>
            </a:r>
            <a:endParaRPr lang="pl-PL" sz="2400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r>
              <a:rPr lang="pl-PL" sz="2400" dirty="0">
                <a:latin typeface="Tw Cen MT" pitchFamily="34" charset="-18"/>
              </a:rPr>
              <a:t>kierunek: uproszczenie, uporządkowanie</a:t>
            </a:r>
            <a:endParaRPr lang="pl-PL" u="sng" dirty="0"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u="sng" dirty="0">
                <a:latin typeface="Tw Cen MT" pitchFamily="34" charset="-18"/>
              </a:rPr>
              <a:t>Uporządkowanie</a:t>
            </a:r>
            <a:r>
              <a:rPr lang="pl-PL" dirty="0">
                <a:latin typeface="Tw Cen MT" pitchFamily="34" charset="-18"/>
              </a:rPr>
              <a:t> pól w Ofercie zgodnie z zasadami logi projektowej;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u="sng" dirty="0">
                <a:latin typeface="Tw Cen MT" pitchFamily="34" charset="-18"/>
              </a:rPr>
              <a:t>Usunięcie zbędnych pól </a:t>
            </a:r>
            <a:r>
              <a:rPr lang="pl-PL" dirty="0">
                <a:latin typeface="Tw Cen MT" pitchFamily="34" charset="-18"/>
              </a:rPr>
              <a:t>(np. przedmiot działalności pożytku publicznego) – zastąpione oświadczeniami;</a:t>
            </a:r>
          </a:p>
          <a:p>
            <a:endParaRPr lang="pl-PL" dirty="0"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latin typeface="Tw Cen MT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latin typeface="Tw Cen MT" pitchFamily="34" charset="-18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344" y="3160363"/>
            <a:ext cx="5940689" cy="3218212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196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OFERT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088019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u="sng" dirty="0">
                <a:latin typeface="Tw Cen MT" pitchFamily="34" charset="-18"/>
              </a:rPr>
              <a:t>Uproszczenie</a:t>
            </a:r>
            <a:r>
              <a:rPr lang="pl-PL" dirty="0">
                <a:latin typeface="Tw Cen MT" pitchFamily="34" charset="-18"/>
              </a:rPr>
              <a:t> formularza m.in.: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Tw Cen MT" pitchFamily="34" charset="-18"/>
              </a:rPr>
              <a:t>połączenie pól dotyczących streszczenia, diagnozy i celów;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Tw Cen MT" pitchFamily="34" charset="-18"/>
              </a:rPr>
              <a:t>włączenie opisu działań i beneficjentów do harmonogramu;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Tw Cen MT" pitchFamily="34" charset="-18"/>
              </a:rPr>
              <a:t>Połączenie siedmiu pól dotyczących charakterystyki Oferenta w dwa pola: doświadczenie oraz zasoby;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Tw Cen MT" pitchFamily="34" charset="-18"/>
              </a:rPr>
              <a:t>usunięcie pola dotyczącego celów (celu głównego i celów szczegółowych).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521" y="3357276"/>
            <a:ext cx="6934200" cy="2162175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5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OFERT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163161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600" u="sng" dirty="0">
                <a:latin typeface="Tw Cen MT" pitchFamily="34" charset="-18"/>
              </a:rPr>
              <a:t>Uproszczenie</a:t>
            </a:r>
            <a:r>
              <a:rPr lang="pl-PL" sz="1600" dirty="0">
                <a:latin typeface="Tw Cen MT" pitchFamily="34" charset="-18"/>
              </a:rPr>
              <a:t> kosztorysu projektu – brak konieczności bezpośredniego przypisania źródła finansowania do każdego z wydatków.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					Było:</a:t>
            </a:r>
            <a:r>
              <a:rPr lang="pl-PL" dirty="0">
                <a:latin typeface="Tw Cen MT" pitchFamily="34" charset="-18"/>
              </a:rPr>
              <a:t>						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sz="2400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00B050"/>
                </a:solidFill>
                <a:latin typeface="Tw Cen MT" pitchFamily="34" charset="-18"/>
              </a:rPr>
              <a:t>Jest</a:t>
            </a: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endParaRPr lang="pl-PL" dirty="0">
              <a:latin typeface="Tw Cen MT" pitchFamily="34" charset="-18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latin typeface="Tw Cen MT" pitchFamily="34" charset="-18"/>
              </a:rPr>
              <a:t>Wzór Oferty dot. </a:t>
            </a:r>
            <a:r>
              <a:rPr lang="pl-PL" dirty="0" err="1">
                <a:latin typeface="Tw Cen MT" pitchFamily="34" charset="-18"/>
              </a:rPr>
              <a:t>regrantingu</a:t>
            </a:r>
            <a:r>
              <a:rPr lang="pl-PL" dirty="0">
                <a:latin typeface="Tw Cen MT" pitchFamily="34" charset="-18"/>
              </a:rPr>
              <a:t> oraz uproszczony wzór oferty – zmiany analogiczne.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917" y="1867640"/>
            <a:ext cx="7599734" cy="228222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6081" y="4513889"/>
            <a:ext cx="6932526" cy="1573819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86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SPRAWOZDAŃ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08801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C00000"/>
                </a:solidFill>
                <a:latin typeface="Tw Cen MT" pitchFamily="34" charset="-18"/>
              </a:rPr>
              <a:t>Wzory sprawozdań</a:t>
            </a:r>
          </a:p>
          <a:p>
            <a:pPr algn="ctr">
              <a:lnSpc>
                <a:spcPct val="150000"/>
              </a:lnSpc>
            </a:pP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kierunek: rozliczanie przez osiągnięte rezultaty</a:t>
            </a: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Uproszczenie sprawozdania – skupienie uwagi na rozliczeniu realizacji projektu przez rezultaty.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C00000"/>
                </a:solidFill>
                <a:latin typeface="Tw Cen MT" pitchFamily="34" charset="-18"/>
              </a:rPr>
              <a:t>Usunięcie powtarzających się/zbędnych elementów;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826" y="3080663"/>
            <a:ext cx="6334774" cy="3224497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249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12"/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WZORY SPRAWOZDAŃ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36538" y="1049338"/>
            <a:ext cx="10880195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rgbClr val="C00000"/>
                </a:solidFill>
                <a:latin typeface="Tw Cen MT" pitchFamily="34" charset="-18"/>
              </a:rPr>
              <a:t>Uproszczenie części finansowej sprawozdania – zgodnie ze wzorem oferty, m. in. brak konieczności: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rgbClr val="C00000"/>
                </a:solidFill>
                <a:latin typeface="Tw Cen MT" pitchFamily="34" charset="-18"/>
              </a:rPr>
              <a:t>bezpośredniego przypisania źródła finansowania do każdego z wydatków;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rgbClr val="C00000"/>
                </a:solidFill>
                <a:latin typeface="Tw Cen MT" pitchFamily="34" charset="-18"/>
              </a:rPr>
              <a:t>bezpośredniego przypisania działań do każdego z wydatków.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			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		Było:						</a:t>
            </a:r>
            <a:r>
              <a:rPr lang="pl-PL" dirty="0">
                <a:solidFill>
                  <a:srgbClr val="00B050"/>
                </a:solidFill>
                <a:latin typeface="Tw Cen MT" pitchFamily="34" charset="-18"/>
              </a:rPr>
              <a:t> Jest: </a:t>
            </a: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		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  <a:latin typeface="Tw Cen MT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FF0000"/>
                </a:solidFill>
                <a:latin typeface="Tw Cen MT" pitchFamily="34" charset="-18"/>
              </a:rPr>
              <a:t>			</a:t>
            </a:r>
            <a:endParaRPr lang="pl-PL" dirty="0">
              <a:solidFill>
                <a:srgbClr val="00B050"/>
              </a:solidFill>
              <a:latin typeface="Tw Cen MT" pitchFamily="34" charset="-18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38" y="2955403"/>
            <a:ext cx="6945658" cy="237452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3526" y="2974221"/>
            <a:ext cx="4469810" cy="1641536"/>
          </a:xfrm>
          <a:prstGeom prst="rect">
            <a:avLst/>
          </a:prstGeom>
        </p:spPr>
      </p:pic>
      <p:pic>
        <p:nvPicPr>
          <p:cNvPr id="9" name="Obraz 8" descr="WZOR_papier_naglow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9" b="33453"/>
          <a:stretch>
            <a:fillRect/>
          </a:stretch>
        </p:blipFill>
        <p:spPr bwMode="auto">
          <a:xfrm>
            <a:off x="123568" y="32861"/>
            <a:ext cx="3657600" cy="75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8056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341</Words>
  <Application>Microsoft Office PowerPoint</Application>
  <PresentationFormat>Panoramiczny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Tw Cen MT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Kułanowski</dc:creator>
  <cp:lastModifiedBy>Drzał Bogumił</cp:lastModifiedBy>
  <cp:revision>88</cp:revision>
  <dcterms:created xsi:type="dcterms:W3CDTF">2018-08-08T09:05:08Z</dcterms:created>
  <dcterms:modified xsi:type="dcterms:W3CDTF">2018-09-04T12:41:41Z</dcterms:modified>
</cp:coreProperties>
</file>